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
  </p:notesMasterIdLst>
  <p:handoutMasterIdLst>
    <p:handoutMasterId r:id="rId6"/>
  </p:handoutMasterIdLst>
  <p:sldIdLst>
    <p:sldId id="338" r:id="rId3"/>
    <p:sldId id="339" r:id="rId4"/>
  </p:sldIdLst>
  <p:sldSz cx="9144000" cy="6858000" type="screen4x3"/>
  <p:notesSz cx="7007225" cy="92884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affew"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CC"/>
    <a:srgbClr val="339966"/>
    <a:srgbClr val="3366FF"/>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howGuides="1">
      <p:cViewPr varScale="1">
        <p:scale>
          <a:sx n="220" d="100"/>
          <a:sy n="220" d="100"/>
        </p:scale>
        <p:origin x="-120" y="-136"/>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commentAuthors" Target="commentAuthors.xml"/><Relationship Id="rId9" Type="http://schemas.openxmlformats.org/officeDocument/2006/relationships/presProps" Target="presProps.xml"/><Relationship Id="rId1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odhsrv01\home2$\SchaffeW\My%20Documents\New%20Investigator%20Age%20with%20degree%20FY2013%20update_R01first_time_by_age_degree_13-14_BM_LS_ME_3jan2014_KP_Approved_vsent_20140106134119(1).xlsx" TargetMode="External"/><Relationship Id="rId2"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Chart 13-14-1.  Average Age and Degree</a:t>
            </a:r>
            <a:r>
              <a:rPr lang="en-US" baseline="0"/>
              <a:t> Type of First-Time Investigators on R01-Equivalent Grants* (Fiscal Years 1980-2013)**</a:t>
            </a:r>
            <a:endParaRPr lang="en-US"/>
          </a:p>
        </c:rich>
      </c:tx>
      <c:layout/>
      <c:overlay val="0"/>
    </c:title>
    <c:autoTitleDeleted val="0"/>
    <c:plotArea>
      <c:layout>
        <c:manualLayout>
          <c:layoutTarget val="inner"/>
          <c:xMode val="edge"/>
          <c:yMode val="edge"/>
          <c:x val="0.0785670174748959"/>
          <c:y val="0.139322541474489"/>
          <c:w val="0.796340753443393"/>
          <c:h val="0.663788092456882"/>
        </c:manualLayout>
      </c:layout>
      <c:lineChart>
        <c:grouping val="standard"/>
        <c:varyColors val="0"/>
        <c:ser>
          <c:idx val="1"/>
          <c:order val="0"/>
          <c:tx>
            <c:strRef>
              <c:f>'Age Data'!$B$21</c:f>
              <c:strCache>
                <c:ptCount val="1"/>
                <c:pt idx="0">
                  <c:v>MD-PhD</c:v>
                </c:pt>
              </c:strCache>
            </c:strRef>
          </c:tx>
          <c:spPr>
            <a:ln>
              <a:solidFill>
                <a:srgbClr val="0070C0"/>
              </a:solidFill>
            </a:ln>
          </c:spPr>
          <c:marker>
            <c:symbol val="diamond"/>
            <c:size val="7"/>
            <c:spPr>
              <a:solidFill>
                <a:srgbClr val="0070C0"/>
              </a:solidFill>
            </c:spPr>
          </c:marker>
          <c:trendline>
            <c:trendlineType val="poly"/>
            <c:order val="3"/>
            <c:dispRSqr val="0"/>
            <c:dispEq val="0"/>
          </c:trendline>
          <c:cat>
            <c:numRef>
              <c:f>'Age Data'!$A$22:$A$55</c:f>
              <c:numCache>
                <c:formatCode>General</c:formatCode>
                <c:ptCount val="34"/>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pt idx="30" formatCode="0_);\(0\)">
                  <c:v>2010.0</c:v>
                </c:pt>
                <c:pt idx="31" formatCode="0_);\(0\)">
                  <c:v>2011.0</c:v>
                </c:pt>
                <c:pt idx="32">
                  <c:v>2012.0</c:v>
                </c:pt>
                <c:pt idx="33">
                  <c:v>2013.0</c:v>
                </c:pt>
              </c:numCache>
            </c:numRef>
          </c:cat>
          <c:val>
            <c:numRef>
              <c:f>'Age Data'!$B$22:$B$55</c:f>
              <c:numCache>
                <c:formatCode>0.0</c:formatCode>
                <c:ptCount val="34"/>
                <c:pt idx="0">
                  <c:v>36.1</c:v>
                </c:pt>
                <c:pt idx="1">
                  <c:v>36.2</c:v>
                </c:pt>
                <c:pt idx="2">
                  <c:v>36.30000000000001</c:v>
                </c:pt>
                <c:pt idx="3">
                  <c:v>36.5</c:v>
                </c:pt>
                <c:pt idx="4">
                  <c:v>36.9</c:v>
                </c:pt>
                <c:pt idx="5">
                  <c:v>37.0</c:v>
                </c:pt>
                <c:pt idx="6">
                  <c:v>37.5</c:v>
                </c:pt>
                <c:pt idx="7">
                  <c:v>38.0</c:v>
                </c:pt>
                <c:pt idx="8">
                  <c:v>38.2</c:v>
                </c:pt>
                <c:pt idx="9">
                  <c:v>38.80000000000001</c:v>
                </c:pt>
                <c:pt idx="10">
                  <c:v>39.0</c:v>
                </c:pt>
                <c:pt idx="11">
                  <c:v>39.2</c:v>
                </c:pt>
                <c:pt idx="12">
                  <c:v>39.2</c:v>
                </c:pt>
                <c:pt idx="13">
                  <c:v>39.9</c:v>
                </c:pt>
                <c:pt idx="14">
                  <c:v>40.0</c:v>
                </c:pt>
                <c:pt idx="15">
                  <c:v>40.1</c:v>
                </c:pt>
                <c:pt idx="16">
                  <c:v>40.1</c:v>
                </c:pt>
                <c:pt idx="17">
                  <c:v>40.30000000000001</c:v>
                </c:pt>
                <c:pt idx="18">
                  <c:v>40.4</c:v>
                </c:pt>
                <c:pt idx="19">
                  <c:v>41.2</c:v>
                </c:pt>
                <c:pt idx="20">
                  <c:v>42.2</c:v>
                </c:pt>
                <c:pt idx="21">
                  <c:v>42.1</c:v>
                </c:pt>
                <c:pt idx="22">
                  <c:v>42.2</c:v>
                </c:pt>
                <c:pt idx="23">
                  <c:v>42.5</c:v>
                </c:pt>
                <c:pt idx="24">
                  <c:v>42.1</c:v>
                </c:pt>
                <c:pt idx="25">
                  <c:v>42.5</c:v>
                </c:pt>
                <c:pt idx="26">
                  <c:v>42.3</c:v>
                </c:pt>
                <c:pt idx="27">
                  <c:v>43.3</c:v>
                </c:pt>
                <c:pt idx="28">
                  <c:v>43.6</c:v>
                </c:pt>
                <c:pt idx="29">
                  <c:v>43.7</c:v>
                </c:pt>
                <c:pt idx="30">
                  <c:v>44.25</c:v>
                </c:pt>
                <c:pt idx="31">
                  <c:v>44.3</c:v>
                </c:pt>
                <c:pt idx="32">
                  <c:v>44.7</c:v>
                </c:pt>
                <c:pt idx="33">
                  <c:v>43.6</c:v>
                </c:pt>
              </c:numCache>
            </c:numRef>
          </c:val>
          <c:smooth val="0"/>
        </c:ser>
        <c:ser>
          <c:idx val="2"/>
          <c:order val="1"/>
          <c:tx>
            <c:strRef>
              <c:f>'Age Data'!$C$21</c:f>
              <c:strCache>
                <c:ptCount val="1"/>
                <c:pt idx="0">
                  <c:v>MD Only</c:v>
                </c:pt>
              </c:strCache>
            </c:strRef>
          </c:tx>
          <c:spPr>
            <a:ln>
              <a:solidFill>
                <a:srgbClr val="C00000"/>
              </a:solidFill>
            </a:ln>
          </c:spPr>
          <c:marker>
            <c:symbol val="square"/>
            <c:size val="7"/>
            <c:spPr>
              <a:solidFill>
                <a:srgbClr val="C00000"/>
              </a:solidFill>
              <a:ln>
                <a:solidFill>
                  <a:srgbClr val="C00000"/>
                </a:solidFill>
              </a:ln>
            </c:spPr>
          </c:marker>
          <c:trendline>
            <c:trendlineType val="poly"/>
            <c:order val="3"/>
            <c:dispRSqr val="0"/>
            <c:dispEq val="0"/>
          </c:trendline>
          <c:cat>
            <c:numRef>
              <c:f>'Age Data'!$A$22:$A$55</c:f>
              <c:numCache>
                <c:formatCode>General</c:formatCode>
                <c:ptCount val="34"/>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pt idx="30" formatCode="0_);\(0\)">
                  <c:v>2010.0</c:v>
                </c:pt>
                <c:pt idx="31" formatCode="0_);\(0\)">
                  <c:v>2011.0</c:v>
                </c:pt>
                <c:pt idx="32">
                  <c:v>2012.0</c:v>
                </c:pt>
                <c:pt idx="33">
                  <c:v>2013.0</c:v>
                </c:pt>
              </c:numCache>
            </c:numRef>
          </c:cat>
          <c:val>
            <c:numRef>
              <c:f>'Age Data'!$C$22:$C$55</c:f>
              <c:numCache>
                <c:formatCode>0.0</c:formatCode>
                <c:ptCount val="34"/>
                <c:pt idx="0">
                  <c:v>37.7</c:v>
                </c:pt>
                <c:pt idx="1">
                  <c:v>37.30000000000001</c:v>
                </c:pt>
                <c:pt idx="2">
                  <c:v>37.7</c:v>
                </c:pt>
                <c:pt idx="3">
                  <c:v>38.2</c:v>
                </c:pt>
                <c:pt idx="4">
                  <c:v>38.80000000000001</c:v>
                </c:pt>
                <c:pt idx="5">
                  <c:v>38.2</c:v>
                </c:pt>
                <c:pt idx="6">
                  <c:v>38.0</c:v>
                </c:pt>
                <c:pt idx="7">
                  <c:v>39.5</c:v>
                </c:pt>
                <c:pt idx="8">
                  <c:v>39.1</c:v>
                </c:pt>
                <c:pt idx="9">
                  <c:v>39.2</c:v>
                </c:pt>
                <c:pt idx="10">
                  <c:v>39.7</c:v>
                </c:pt>
                <c:pt idx="11">
                  <c:v>40.0</c:v>
                </c:pt>
                <c:pt idx="12">
                  <c:v>40.7</c:v>
                </c:pt>
                <c:pt idx="13">
                  <c:v>40.7</c:v>
                </c:pt>
                <c:pt idx="14">
                  <c:v>40.5</c:v>
                </c:pt>
                <c:pt idx="15">
                  <c:v>40.9</c:v>
                </c:pt>
                <c:pt idx="16">
                  <c:v>41.1</c:v>
                </c:pt>
                <c:pt idx="17">
                  <c:v>42.0</c:v>
                </c:pt>
                <c:pt idx="18">
                  <c:v>42.0</c:v>
                </c:pt>
                <c:pt idx="19">
                  <c:v>42.9</c:v>
                </c:pt>
                <c:pt idx="20">
                  <c:v>43.2</c:v>
                </c:pt>
                <c:pt idx="21">
                  <c:v>43.9</c:v>
                </c:pt>
                <c:pt idx="22">
                  <c:v>44.0</c:v>
                </c:pt>
                <c:pt idx="23">
                  <c:v>44.1</c:v>
                </c:pt>
                <c:pt idx="24">
                  <c:v>43.5</c:v>
                </c:pt>
                <c:pt idx="25">
                  <c:v>44.6</c:v>
                </c:pt>
                <c:pt idx="26">
                  <c:v>44.2</c:v>
                </c:pt>
                <c:pt idx="27">
                  <c:v>43.5</c:v>
                </c:pt>
                <c:pt idx="28">
                  <c:v>44.2</c:v>
                </c:pt>
                <c:pt idx="29">
                  <c:v>44.1</c:v>
                </c:pt>
                <c:pt idx="30">
                  <c:v>45.37</c:v>
                </c:pt>
                <c:pt idx="31">
                  <c:v>45.1</c:v>
                </c:pt>
                <c:pt idx="32">
                  <c:v>44.7</c:v>
                </c:pt>
                <c:pt idx="33">
                  <c:v>45.2</c:v>
                </c:pt>
              </c:numCache>
            </c:numRef>
          </c:val>
          <c:smooth val="0"/>
        </c:ser>
        <c:ser>
          <c:idx val="3"/>
          <c:order val="2"/>
          <c:tx>
            <c:strRef>
              <c:f>'Age Data'!$D$21</c:f>
              <c:strCache>
                <c:ptCount val="1"/>
                <c:pt idx="0">
                  <c:v>PhD Only</c:v>
                </c:pt>
              </c:strCache>
            </c:strRef>
          </c:tx>
          <c:spPr>
            <a:ln>
              <a:solidFill>
                <a:srgbClr val="92D050"/>
              </a:solidFill>
            </a:ln>
          </c:spPr>
          <c:marker>
            <c:symbol val="triangle"/>
            <c:size val="7"/>
            <c:spPr>
              <a:solidFill>
                <a:srgbClr val="92D050"/>
              </a:solidFill>
              <a:ln>
                <a:solidFill>
                  <a:srgbClr val="92D050"/>
                </a:solidFill>
              </a:ln>
            </c:spPr>
          </c:marker>
          <c:trendline>
            <c:trendlineType val="poly"/>
            <c:order val="3"/>
            <c:dispRSqr val="0"/>
            <c:dispEq val="0"/>
          </c:trendline>
          <c:cat>
            <c:numRef>
              <c:f>'Age Data'!$A$22:$A$55</c:f>
              <c:numCache>
                <c:formatCode>General</c:formatCode>
                <c:ptCount val="34"/>
                <c:pt idx="0">
                  <c:v>1980.0</c:v>
                </c:pt>
                <c:pt idx="1">
                  <c:v>1981.0</c:v>
                </c:pt>
                <c:pt idx="2">
                  <c:v>1982.0</c:v>
                </c:pt>
                <c:pt idx="3">
                  <c:v>1983.0</c:v>
                </c:pt>
                <c:pt idx="4">
                  <c:v>1984.0</c:v>
                </c:pt>
                <c:pt idx="5">
                  <c:v>1985.0</c:v>
                </c:pt>
                <c:pt idx="6">
                  <c:v>1986.0</c:v>
                </c:pt>
                <c:pt idx="7">
                  <c:v>1987.0</c:v>
                </c:pt>
                <c:pt idx="8">
                  <c:v>1988.0</c:v>
                </c:pt>
                <c:pt idx="9">
                  <c:v>1989.0</c:v>
                </c:pt>
                <c:pt idx="10">
                  <c:v>1990.0</c:v>
                </c:pt>
                <c:pt idx="11">
                  <c:v>1991.0</c:v>
                </c:pt>
                <c:pt idx="12">
                  <c:v>1992.0</c:v>
                </c:pt>
                <c:pt idx="13">
                  <c:v>1993.0</c:v>
                </c:pt>
                <c:pt idx="14">
                  <c:v>1994.0</c:v>
                </c:pt>
                <c:pt idx="15">
                  <c:v>1995.0</c:v>
                </c:pt>
                <c:pt idx="16">
                  <c:v>1996.0</c:v>
                </c:pt>
                <c:pt idx="17">
                  <c:v>1997.0</c:v>
                </c:pt>
                <c:pt idx="18">
                  <c:v>1998.0</c:v>
                </c:pt>
                <c:pt idx="19">
                  <c:v>1999.0</c:v>
                </c:pt>
                <c:pt idx="20">
                  <c:v>2000.0</c:v>
                </c:pt>
                <c:pt idx="21">
                  <c:v>2001.0</c:v>
                </c:pt>
                <c:pt idx="22">
                  <c:v>2002.0</c:v>
                </c:pt>
                <c:pt idx="23">
                  <c:v>2003.0</c:v>
                </c:pt>
                <c:pt idx="24">
                  <c:v>2004.0</c:v>
                </c:pt>
                <c:pt idx="25">
                  <c:v>2005.0</c:v>
                </c:pt>
                <c:pt idx="26">
                  <c:v>2006.0</c:v>
                </c:pt>
                <c:pt idx="27">
                  <c:v>2007.0</c:v>
                </c:pt>
                <c:pt idx="28">
                  <c:v>2008.0</c:v>
                </c:pt>
                <c:pt idx="29">
                  <c:v>2009.0</c:v>
                </c:pt>
                <c:pt idx="30" formatCode="0_);\(0\)">
                  <c:v>2010.0</c:v>
                </c:pt>
                <c:pt idx="31" formatCode="0_);\(0\)">
                  <c:v>2011.0</c:v>
                </c:pt>
                <c:pt idx="32">
                  <c:v>2012.0</c:v>
                </c:pt>
                <c:pt idx="33">
                  <c:v>2013.0</c:v>
                </c:pt>
              </c:numCache>
            </c:numRef>
          </c:cat>
          <c:val>
            <c:numRef>
              <c:f>'Age Data'!$D$22:$D$55</c:f>
              <c:numCache>
                <c:formatCode>0.0</c:formatCode>
                <c:ptCount val="34"/>
                <c:pt idx="0">
                  <c:v>35.7</c:v>
                </c:pt>
                <c:pt idx="1">
                  <c:v>35.6</c:v>
                </c:pt>
                <c:pt idx="2">
                  <c:v>36.0</c:v>
                </c:pt>
                <c:pt idx="3">
                  <c:v>35.9</c:v>
                </c:pt>
                <c:pt idx="4">
                  <c:v>36.4</c:v>
                </c:pt>
                <c:pt idx="5">
                  <c:v>36.6</c:v>
                </c:pt>
                <c:pt idx="6">
                  <c:v>37.30000000000001</c:v>
                </c:pt>
                <c:pt idx="7">
                  <c:v>37.6</c:v>
                </c:pt>
                <c:pt idx="8">
                  <c:v>37.9</c:v>
                </c:pt>
                <c:pt idx="9">
                  <c:v>38.7</c:v>
                </c:pt>
                <c:pt idx="10">
                  <c:v>38.7</c:v>
                </c:pt>
                <c:pt idx="11">
                  <c:v>38.80000000000001</c:v>
                </c:pt>
                <c:pt idx="12">
                  <c:v>38.9</c:v>
                </c:pt>
                <c:pt idx="13">
                  <c:v>39.5</c:v>
                </c:pt>
                <c:pt idx="14">
                  <c:v>39.80000000000001</c:v>
                </c:pt>
                <c:pt idx="15">
                  <c:v>39.7</c:v>
                </c:pt>
                <c:pt idx="16">
                  <c:v>39.80000000000001</c:v>
                </c:pt>
                <c:pt idx="17">
                  <c:v>39.9</c:v>
                </c:pt>
                <c:pt idx="18">
                  <c:v>40.0</c:v>
                </c:pt>
                <c:pt idx="19">
                  <c:v>40.7</c:v>
                </c:pt>
                <c:pt idx="20">
                  <c:v>41.8</c:v>
                </c:pt>
                <c:pt idx="21">
                  <c:v>41.7</c:v>
                </c:pt>
                <c:pt idx="22">
                  <c:v>41.7</c:v>
                </c:pt>
                <c:pt idx="23">
                  <c:v>42.0</c:v>
                </c:pt>
                <c:pt idx="24">
                  <c:v>41.7</c:v>
                </c:pt>
                <c:pt idx="25">
                  <c:v>41.8</c:v>
                </c:pt>
                <c:pt idx="26">
                  <c:v>41.7</c:v>
                </c:pt>
                <c:pt idx="27">
                  <c:v>42.2</c:v>
                </c:pt>
                <c:pt idx="28">
                  <c:v>41.8</c:v>
                </c:pt>
                <c:pt idx="29">
                  <c:v>42.3</c:v>
                </c:pt>
                <c:pt idx="30">
                  <c:v>41.7</c:v>
                </c:pt>
                <c:pt idx="31">
                  <c:v>42.4</c:v>
                </c:pt>
                <c:pt idx="32">
                  <c:v>42.2</c:v>
                </c:pt>
                <c:pt idx="33">
                  <c:v>42.1</c:v>
                </c:pt>
              </c:numCache>
            </c:numRef>
          </c:val>
          <c:smooth val="0"/>
        </c:ser>
        <c:dLbls>
          <c:showLegendKey val="0"/>
          <c:showVal val="0"/>
          <c:showCatName val="0"/>
          <c:showSerName val="0"/>
          <c:showPercent val="0"/>
          <c:showBubbleSize val="0"/>
        </c:dLbls>
        <c:marker val="1"/>
        <c:smooth val="0"/>
        <c:axId val="2090923432"/>
        <c:axId val="2089382712"/>
      </c:lineChart>
      <c:catAx>
        <c:axId val="2090923432"/>
        <c:scaling>
          <c:orientation val="minMax"/>
        </c:scaling>
        <c:delete val="0"/>
        <c:axPos val="b"/>
        <c:title>
          <c:tx>
            <c:rich>
              <a:bodyPr/>
              <a:lstStyle/>
              <a:p>
                <a:pPr>
                  <a:defRPr/>
                </a:pPr>
                <a:r>
                  <a:rPr lang="en-US"/>
                  <a:t>Fiscal Year</a:t>
                </a:r>
              </a:p>
            </c:rich>
          </c:tx>
          <c:layout/>
          <c:overlay val="0"/>
        </c:title>
        <c:numFmt formatCode="General" sourceLinked="1"/>
        <c:majorTickMark val="none"/>
        <c:minorTickMark val="none"/>
        <c:tickLblPos val="nextTo"/>
        <c:txPr>
          <a:bodyPr rot="-3300000"/>
          <a:lstStyle/>
          <a:p>
            <a:pPr>
              <a:defRPr/>
            </a:pPr>
            <a:endParaRPr lang="en-US"/>
          </a:p>
        </c:txPr>
        <c:crossAx val="2089382712"/>
        <c:crosses val="autoZero"/>
        <c:auto val="1"/>
        <c:lblAlgn val="ctr"/>
        <c:lblOffset val="100"/>
        <c:noMultiLvlLbl val="0"/>
      </c:catAx>
      <c:valAx>
        <c:axId val="2089382712"/>
        <c:scaling>
          <c:orientation val="minMax"/>
          <c:max val="48.0"/>
          <c:min val="32.0"/>
        </c:scaling>
        <c:delete val="0"/>
        <c:axPos val="l"/>
        <c:majorGridlines/>
        <c:title>
          <c:tx>
            <c:rich>
              <a:bodyPr/>
              <a:lstStyle/>
              <a:p>
                <a:pPr>
                  <a:defRPr/>
                </a:pPr>
                <a:r>
                  <a:rPr lang="en-US"/>
                  <a:t>Averge</a:t>
                </a:r>
                <a:r>
                  <a:rPr lang="en-US" baseline="0"/>
                  <a:t> Age (Years)</a:t>
                </a:r>
                <a:endParaRPr lang="en-US"/>
              </a:p>
            </c:rich>
          </c:tx>
          <c:layout/>
          <c:overlay val="0"/>
        </c:title>
        <c:numFmt formatCode="0.0" sourceLinked="1"/>
        <c:majorTickMark val="out"/>
        <c:minorTickMark val="none"/>
        <c:tickLblPos val="nextTo"/>
        <c:crossAx val="2090923432"/>
        <c:crosses val="autoZero"/>
        <c:crossBetween val="between"/>
      </c:valAx>
      <c:spPr>
        <a:noFill/>
        <a:ln w="25400">
          <a:noFill/>
        </a:ln>
      </c:spPr>
    </c:plotArea>
    <c:legend>
      <c:legendPos val="r"/>
      <c:layout/>
      <c:overlay val="0"/>
    </c:legend>
    <c:plotVisOnly val="1"/>
    <c:dispBlanksAs val="gap"/>
    <c:showDLblsOverMax val="0"/>
  </c:chart>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cdr:x>
      <cdr:y>0.90658</cdr:y>
    </cdr:from>
    <cdr:to>
      <cdr:x>1</cdr:x>
      <cdr:y>0.99286</cdr:y>
    </cdr:to>
    <cdr:sp macro="" textlink="">
      <cdr:nvSpPr>
        <cdr:cNvPr id="2" name="TextBox 1"/>
        <cdr:cNvSpPr txBox="1"/>
      </cdr:nvSpPr>
      <cdr:spPr>
        <a:xfrm xmlns:a="http://schemas.openxmlformats.org/drawingml/2006/main">
          <a:off x="0" y="5700994"/>
          <a:ext cx="8669694" cy="54255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800" b="0">
              <a:solidFill>
                <a:sysClr val="windowText" lastClr="000000"/>
              </a:solidFill>
              <a:latin typeface="Calibri"/>
            </a:rPr>
            <a:t>*The definition of first time investigator has changed over time, and the annual numbers in the chart reflect the first time investigator policies that were in place during those years.  R01 Equivalents include activity codes R01, R23, R29, and R37, and beginning in 2008 included DP2 awards to first-time NIH investigators.  Not all these activities are in use by NIH every year.</a:t>
          </a:r>
        </a:p>
        <a:p xmlns:a="http://schemas.openxmlformats.org/drawingml/2006/main">
          <a:r>
            <a:rPr lang="en-US" sz="800" b="0">
              <a:solidFill>
                <a:sysClr val="windowText" lastClr="000000"/>
              </a:solidFill>
              <a:latin typeface="Calibri"/>
            </a:rPr>
            <a:t>** Excludes American Reinvestment and Recovery</a:t>
          </a:r>
          <a:r>
            <a:rPr lang="en-US" sz="800" b="0" baseline="0">
              <a:solidFill>
                <a:sysClr val="windowText" lastClr="000000"/>
              </a:solidFill>
              <a:latin typeface="Calibri"/>
            </a:rPr>
            <a:t> Act Awards (ARRA).</a:t>
          </a:r>
          <a:endParaRPr lang="en-US" sz="800" b="0">
            <a:solidFill>
              <a:sysClr val="windowText" lastClr="000000"/>
            </a:solidFill>
            <a:latin typeface="Calibri"/>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6888" cy="465138"/>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sz="quarter" idx="1"/>
          </p:nvPr>
        </p:nvSpPr>
        <p:spPr>
          <a:xfrm>
            <a:off x="3968750" y="0"/>
            <a:ext cx="3036888" cy="465138"/>
          </a:xfrm>
          <a:prstGeom prst="rect">
            <a:avLst/>
          </a:prstGeom>
        </p:spPr>
        <p:txBody>
          <a:bodyPr vert="horz" lIns="91431" tIns="45715" rIns="91431" bIns="45715" rtlCol="0"/>
          <a:lstStyle>
            <a:lvl1pPr algn="r">
              <a:defRPr sz="1200"/>
            </a:lvl1pPr>
          </a:lstStyle>
          <a:p>
            <a:fld id="{5069B1D6-E820-44A1-85AC-0B5F5C894AA8}" type="datetimeFigureOut">
              <a:rPr lang="en-US" smtClean="0"/>
              <a:t>1/20/15</a:t>
            </a:fld>
            <a:endParaRPr lang="en-US"/>
          </a:p>
        </p:txBody>
      </p:sp>
      <p:sp>
        <p:nvSpPr>
          <p:cNvPr id="4" name="Footer Placeholder 3"/>
          <p:cNvSpPr>
            <a:spLocks noGrp="1"/>
          </p:cNvSpPr>
          <p:nvPr>
            <p:ph type="ftr" sz="quarter" idx="2"/>
          </p:nvPr>
        </p:nvSpPr>
        <p:spPr>
          <a:xfrm>
            <a:off x="1" y="8821739"/>
            <a:ext cx="3036888" cy="465137"/>
          </a:xfrm>
          <a:prstGeom prst="rect">
            <a:avLst/>
          </a:prstGeom>
        </p:spPr>
        <p:txBody>
          <a:bodyPr vert="horz" lIns="91431" tIns="45715" rIns="91431"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68750" y="8821739"/>
            <a:ext cx="3036888" cy="465137"/>
          </a:xfrm>
          <a:prstGeom prst="rect">
            <a:avLst/>
          </a:prstGeom>
        </p:spPr>
        <p:txBody>
          <a:bodyPr vert="horz" lIns="91431" tIns="45715" rIns="91431" bIns="45715" rtlCol="0" anchor="b"/>
          <a:lstStyle>
            <a:lvl1pPr algn="r">
              <a:defRPr sz="1200"/>
            </a:lvl1pPr>
          </a:lstStyle>
          <a:p>
            <a:fld id="{C333B0A5-67A8-4E67-A4B8-C0A93371E306}" type="slidenum">
              <a:rPr lang="en-US" smtClean="0"/>
              <a:t>‹#›</a:t>
            </a:fld>
            <a:endParaRPr lang="en-US"/>
          </a:p>
        </p:txBody>
      </p:sp>
    </p:spTree>
    <p:extLst>
      <p:ext uri="{BB962C8B-B14F-4D97-AF65-F5344CB8AC3E}">
        <p14:creationId xmlns:p14="http://schemas.microsoft.com/office/powerpoint/2010/main" val="1454767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6464" cy="464423"/>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3969139" y="1"/>
            <a:ext cx="3036464" cy="464423"/>
          </a:xfrm>
          <a:prstGeom prst="rect">
            <a:avLst/>
          </a:prstGeom>
        </p:spPr>
        <p:txBody>
          <a:bodyPr vert="horz" lIns="93104" tIns="46552" rIns="93104" bIns="46552" rtlCol="0"/>
          <a:lstStyle>
            <a:lvl1pPr algn="r">
              <a:defRPr sz="1200"/>
            </a:lvl1pPr>
          </a:lstStyle>
          <a:p>
            <a:fld id="{035E81EA-9F49-447C-81A5-D9622601E31D}" type="datetimeFigureOut">
              <a:rPr lang="en-US" smtClean="0"/>
              <a:t>1/20/15</a:t>
            </a:fld>
            <a:endParaRPr lang="en-US"/>
          </a:p>
        </p:txBody>
      </p:sp>
      <p:sp>
        <p:nvSpPr>
          <p:cNvPr id="4" name="Slide Image Placeholder 3"/>
          <p:cNvSpPr>
            <a:spLocks noGrp="1" noRot="1" noChangeAspect="1"/>
          </p:cNvSpPr>
          <p:nvPr>
            <p:ph type="sldImg" idx="2"/>
          </p:nvPr>
        </p:nvSpPr>
        <p:spPr>
          <a:xfrm>
            <a:off x="1182688" y="696913"/>
            <a:ext cx="4641850" cy="3482975"/>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700723" y="4412020"/>
            <a:ext cx="5605780" cy="4179808"/>
          </a:xfrm>
          <a:prstGeom prst="rect">
            <a:avLst/>
          </a:prstGeom>
        </p:spPr>
        <p:txBody>
          <a:bodyPr vert="horz" lIns="93104" tIns="46552" rIns="93104" bIns="4655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2429"/>
            <a:ext cx="3036464" cy="464423"/>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9139" y="8822429"/>
            <a:ext cx="3036464" cy="464423"/>
          </a:xfrm>
          <a:prstGeom prst="rect">
            <a:avLst/>
          </a:prstGeom>
        </p:spPr>
        <p:txBody>
          <a:bodyPr vert="horz" lIns="93104" tIns="46552" rIns="93104" bIns="46552" rtlCol="0" anchor="b"/>
          <a:lstStyle>
            <a:lvl1pPr algn="r">
              <a:defRPr sz="1200"/>
            </a:lvl1pPr>
          </a:lstStyle>
          <a:p>
            <a:fld id="{CD373198-7C3F-4AB0-BC50-7872DC3859AA}" type="slidenum">
              <a:rPr lang="en-US" smtClean="0"/>
              <a:t>‹#›</a:t>
            </a:fld>
            <a:endParaRPr lang="en-US"/>
          </a:p>
        </p:txBody>
      </p:sp>
    </p:spTree>
    <p:extLst>
      <p:ext uri="{BB962C8B-B14F-4D97-AF65-F5344CB8AC3E}">
        <p14:creationId xmlns:p14="http://schemas.microsoft.com/office/powerpoint/2010/main" val="1004271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373198-7C3F-4AB0-BC50-7872DC3859AA}" type="slidenum">
              <a:rPr lang="en-US" smtClean="0"/>
              <a:t>1</a:t>
            </a:fld>
            <a:endParaRPr lang="en-US"/>
          </a:p>
        </p:txBody>
      </p:sp>
    </p:spTree>
    <p:extLst>
      <p:ext uri="{BB962C8B-B14F-4D97-AF65-F5344CB8AC3E}">
        <p14:creationId xmlns:p14="http://schemas.microsoft.com/office/powerpoint/2010/main" val="3502783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373198-7C3F-4AB0-BC50-7872DC3859AA}" type="slidenum">
              <a:rPr lang="en-US" smtClean="0"/>
              <a:t>2</a:t>
            </a:fld>
            <a:endParaRPr lang="en-US"/>
          </a:p>
        </p:txBody>
      </p:sp>
    </p:spTree>
    <p:extLst>
      <p:ext uri="{BB962C8B-B14F-4D97-AF65-F5344CB8AC3E}">
        <p14:creationId xmlns:p14="http://schemas.microsoft.com/office/powerpoint/2010/main" val="577262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81F9DF-3886-4769-AE86-B562D1550614}" type="datetime1">
              <a:rPr lang="en-US" smtClean="0"/>
              <a:t>1/20/15</a:t>
            </a:fld>
            <a:endParaRPr lang="en-US"/>
          </a:p>
        </p:txBody>
      </p:sp>
      <p:sp>
        <p:nvSpPr>
          <p:cNvPr id="5" name="Footer Placeholder 4"/>
          <p:cNvSpPr>
            <a:spLocks noGrp="1"/>
          </p:cNvSpPr>
          <p:nvPr>
            <p:ph type="ftr" sz="quarter" idx="11"/>
          </p:nvPr>
        </p:nvSpPr>
        <p:spPr/>
        <p:txBody>
          <a:bodyPr/>
          <a:lstStyle/>
          <a:p>
            <a:r>
              <a:rPr lang="en-US" smtClean="0"/>
              <a:t>DRAFT – Must be UPDATED - DO NOT DISTRIBUTE</a:t>
            </a:r>
            <a:endParaRPr lang="en-US"/>
          </a:p>
        </p:txBody>
      </p:sp>
      <p:sp>
        <p:nvSpPr>
          <p:cNvPr id="6" name="Slide Number Placeholder 5"/>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384936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E3979-326E-49DC-8F55-2DDE773BF6FA}" type="datetime1">
              <a:rPr lang="en-US" smtClean="0"/>
              <a:t>1/20/15</a:t>
            </a:fld>
            <a:endParaRPr lang="en-US"/>
          </a:p>
        </p:txBody>
      </p:sp>
      <p:sp>
        <p:nvSpPr>
          <p:cNvPr id="5" name="Footer Placeholder 4"/>
          <p:cNvSpPr>
            <a:spLocks noGrp="1"/>
          </p:cNvSpPr>
          <p:nvPr>
            <p:ph type="ftr" sz="quarter" idx="11"/>
          </p:nvPr>
        </p:nvSpPr>
        <p:spPr/>
        <p:txBody>
          <a:bodyPr/>
          <a:lstStyle/>
          <a:p>
            <a:r>
              <a:rPr lang="en-US" smtClean="0"/>
              <a:t>DRAFT – Must be UPDATED - DO NOT DISTRIBUTE</a:t>
            </a:r>
            <a:endParaRPr lang="en-US"/>
          </a:p>
        </p:txBody>
      </p:sp>
      <p:sp>
        <p:nvSpPr>
          <p:cNvPr id="6" name="Slide Number Placeholder 5"/>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238708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F2E695-71DD-457F-A608-D7818F242E73}" type="datetime1">
              <a:rPr lang="en-US" smtClean="0"/>
              <a:t>1/20/15</a:t>
            </a:fld>
            <a:endParaRPr lang="en-US"/>
          </a:p>
        </p:txBody>
      </p:sp>
      <p:sp>
        <p:nvSpPr>
          <p:cNvPr id="5" name="Footer Placeholder 4"/>
          <p:cNvSpPr>
            <a:spLocks noGrp="1"/>
          </p:cNvSpPr>
          <p:nvPr>
            <p:ph type="ftr" sz="quarter" idx="11"/>
          </p:nvPr>
        </p:nvSpPr>
        <p:spPr/>
        <p:txBody>
          <a:bodyPr/>
          <a:lstStyle/>
          <a:p>
            <a:r>
              <a:rPr lang="en-US" smtClean="0"/>
              <a:t>DRAFT – Must be UPDATED - DO NOT DISTRIBUTE</a:t>
            </a:r>
            <a:endParaRPr lang="en-US"/>
          </a:p>
        </p:txBody>
      </p:sp>
      <p:sp>
        <p:nvSpPr>
          <p:cNvPr id="6" name="Slide Number Placeholder 5"/>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3389561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A047402-5284-4515-8AD2-5D5C2EEFFED4}" type="datetimeFigureOut">
              <a:rPr lang="en-US">
                <a:solidFill>
                  <a:prstClr val="black">
                    <a:tint val="75000"/>
                  </a:prstClr>
                </a:solidFill>
              </a:rPr>
              <a:pPr>
                <a:defRPr/>
              </a:pPr>
              <a:t>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D4E6A99-CDF7-46DD-AFB2-412D57226C5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52638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EE461EF-1D07-4A59-AFEA-706416F4AD23}" type="datetimeFigureOut">
              <a:rPr lang="en-US">
                <a:solidFill>
                  <a:prstClr val="black">
                    <a:tint val="75000"/>
                  </a:prstClr>
                </a:solidFill>
              </a:rPr>
              <a:pPr>
                <a:defRPr/>
              </a:pPr>
              <a:t>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0DA55EE-46CF-40CE-884D-70E7B920688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35651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8072A3F-072B-4A97-AF5D-051C944F4264}" type="datetimeFigureOut">
              <a:rPr lang="en-US">
                <a:solidFill>
                  <a:prstClr val="black">
                    <a:tint val="75000"/>
                  </a:prstClr>
                </a:solidFill>
              </a:rPr>
              <a:pPr>
                <a:defRPr/>
              </a:pPr>
              <a:t>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3391947-4735-45F5-B162-76DED9798DA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3028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F5DD903-0EAA-4ED6-B941-3B5B10290228}" type="datetimeFigureOut">
              <a:rPr lang="en-US">
                <a:solidFill>
                  <a:prstClr val="black">
                    <a:tint val="75000"/>
                  </a:prstClr>
                </a:solidFill>
              </a:rPr>
              <a:pPr>
                <a:defRPr/>
              </a:pPr>
              <a:t>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BC6FB50-ECF2-4F06-9D84-AC46ED95E29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73703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AED5C87-08C3-4DC2-8647-7AD6268377EA}" type="datetimeFigureOut">
              <a:rPr lang="en-US">
                <a:solidFill>
                  <a:prstClr val="black">
                    <a:tint val="75000"/>
                  </a:prstClr>
                </a:solidFill>
              </a:rPr>
              <a:pPr>
                <a:defRPr/>
              </a:pPr>
              <a:t>1/20/15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413CF86D-44B4-4D5D-B6CC-7D421ABBC8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50728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E633893-0FDD-49A0-AFA0-DA7265A34397}" type="datetimeFigureOut">
              <a:rPr lang="en-US">
                <a:solidFill>
                  <a:prstClr val="black">
                    <a:tint val="75000"/>
                  </a:prstClr>
                </a:solidFill>
              </a:rPr>
              <a:pPr>
                <a:defRPr/>
              </a:pPr>
              <a:t>1/20/15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80187987-D475-496A-83F2-044197F6082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759521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099150-CC7D-4A89-99EC-7CFA1B87C8DF}" type="datetimeFigureOut">
              <a:rPr lang="en-US">
                <a:solidFill>
                  <a:prstClr val="black">
                    <a:tint val="75000"/>
                  </a:prstClr>
                </a:solidFill>
              </a:rPr>
              <a:pPr>
                <a:defRPr/>
              </a:pPr>
              <a:t>1/20/15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44B76165-5903-4076-9A27-A5AACD22153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942539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DEE503E-7480-45B7-884F-52EF1BA990A6}" type="datetimeFigureOut">
              <a:rPr lang="en-US">
                <a:solidFill>
                  <a:prstClr val="black">
                    <a:tint val="75000"/>
                  </a:prstClr>
                </a:solidFill>
              </a:rPr>
              <a:pPr>
                <a:defRPr/>
              </a:pPr>
              <a:t>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38E0899-7DF1-478C-B274-637E6E4CD0E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05789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568959-6B93-4E0E-9B98-CEE3B841B11D}" type="datetime1">
              <a:rPr lang="en-US" smtClean="0"/>
              <a:t>1/20/15</a:t>
            </a:fld>
            <a:endParaRPr lang="en-US"/>
          </a:p>
        </p:txBody>
      </p:sp>
      <p:sp>
        <p:nvSpPr>
          <p:cNvPr id="5" name="Footer Placeholder 4"/>
          <p:cNvSpPr>
            <a:spLocks noGrp="1"/>
          </p:cNvSpPr>
          <p:nvPr>
            <p:ph type="ftr" sz="quarter" idx="11"/>
          </p:nvPr>
        </p:nvSpPr>
        <p:spPr/>
        <p:txBody>
          <a:bodyPr/>
          <a:lstStyle/>
          <a:p>
            <a:r>
              <a:rPr lang="en-US" smtClean="0"/>
              <a:t>DRAFT – Must be UPDATED - DO NOT DISTRIBUTE</a:t>
            </a:r>
            <a:endParaRPr lang="en-US"/>
          </a:p>
        </p:txBody>
      </p:sp>
      <p:sp>
        <p:nvSpPr>
          <p:cNvPr id="6" name="Slide Number Placeholder 5"/>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4275199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0E8D99E-26EF-4D05-ACC0-C63DB0F242E3}" type="datetimeFigureOut">
              <a:rPr lang="en-US">
                <a:solidFill>
                  <a:prstClr val="black">
                    <a:tint val="75000"/>
                  </a:prstClr>
                </a:solidFill>
              </a:rPr>
              <a:pPr>
                <a:defRPr/>
              </a:pPr>
              <a:t>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E2D4EC3-9654-4D0F-B415-97A80540DA9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719372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9B600C-EF3C-4713-8A44-B1A607D6332B}" type="datetimeFigureOut">
              <a:rPr lang="en-US">
                <a:solidFill>
                  <a:prstClr val="black">
                    <a:tint val="75000"/>
                  </a:prstClr>
                </a:solidFill>
              </a:rPr>
              <a:pPr>
                <a:defRPr/>
              </a:pPr>
              <a:t>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F7E2178-3D8C-4248-8DAA-1942B3CFC47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858192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6A30E49-1B3A-4800-8D08-AEC2E09CE574}" type="datetimeFigureOut">
              <a:rPr lang="en-US">
                <a:solidFill>
                  <a:prstClr val="black">
                    <a:tint val="75000"/>
                  </a:prstClr>
                </a:solidFill>
              </a:rPr>
              <a:pPr>
                <a:defRPr/>
              </a:pPr>
              <a:t>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676BBF1-DADA-43D1-A5BA-6AC7B94936D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0008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31D938-0BB3-4596-BE8C-E81FACDDC6F0}" type="datetime1">
              <a:rPr lang="en-US" smtClean="0"/>
              <a:t>1/20/15</a:t>
            </a:fld>
            <a:endParaRPr lang="en-US"/>
          </a:p>
        </p:txBody>
      </p:sp>
      <p:sp>
        <p:nvSpPr>
          <p:cNvPr id="5" name="Footer Placeholder 4"/>
          <p:cNvSpPr>
            <a:spLocks noGrp="1"/>
          </p:cNvSpPr>
          <p:nvPr>
            <p:ph type="ftr" sz="quarter" idx="11"/>
          </p:nvPr>
        </p:nvSpPr>
        <p:spPr/>
        <p:txBody>
          <a:bodyPr/>
          <a:lstStyle/>
          <a:p>
            <a:r>
              <a:rPr lang="en-US" smtClean="0"/>
              <a:t>DRAFT – Must be UPDATED - DO NOT DISTRIBUTE</a:t>
            </a:r>
            <a:endParaRPr lang="en-US"/>
          </a:p>
        </p:txBody>
      </p:sp>
      <p:sp>
        <p:nvSpPr>
          <p:cNvPr id="6" name="Slide Number Placeholder 5"/>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4103766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74A5AD-CCFB-4B6C-A171-28EC0D260CF0}" type="datetime1">
              <a:rPr lang="en-US" smtClean="0"/>
              <a:t>1/20/15</a:t>
            </a:fld>
            <a:endParaRPr lang="en-US"/>
          </a:p>
        </p:txBody>
      </p:sp>
      <p:sp>
        <p:nvSpPr>
          <p:cNvPr id="6" name="Footer Placeholder 5"/>
          <p:cNvSpPr>
            <a:spLocks noGrp="1"/>
          </p:cNvSpPr>
          <p:nvPr>
            <p:ph type="ftr" sz="quarter" idx="11"/>
          </p:nvPr>
        </p:nvSpPr>
        <p:spPr/>
        <p:txBody>
          <a:bodyPr/>
          <a:lstStyle/>
          <a:p>
            <a:r>
              <a:rPr lang="en-US" smtClean="0"/>
              <a:t>DRAFT – Must be UPDATED - DO NOT DISTRIBUTE</a:t>
            </a:r>
            <a:endParaRPr lang="en-US"/>
          </a:p>
        </p:txBody>
      </p:sp>
      <p:sp>
        <p:nvSpPr>
          <p:cNvPr id="7" name="Slide Number Placeholder 6"/>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375850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6B0329-6AC3-491A-A558-F274CFC13A4C}" type="datetime1">
              <a:rPr lang="en-US" smtClean="0"/>
              <a:t>1/20/15</a:t>
            </a:fld>
            <a:endParaRPr lang="en-US"/>
          </a:p>
        </p:txBody>
      </p:sp>
      <p:sp>
        <p:nvSpPr>
          <p:cNvPr id="8" name="Footer Placeholder 7"/>
          <p:cNvSpPr>
            <a:spLocks noGrp="1"/>
          </p:cNvSpPr>
          <p:nvPr>
            <p:ph type="ftr" sz="quarter" idx="11"/>
          </p:nvPr>
        </p:nvSpPr>
        <p:spPr/>
        <p:txBody>
          <a:bodyPr/>
          <a:lstStyle/>
          <a:p>
            <a:r>
              <a:rPr lang="en-US" smtClean="0"/>
              <a:t>DRAFT – Must be UPDATED - DO NOT DISTRIBUTE</a:t>
            </a:r>
            <a:endParaRPr lang="en-US"/>
          </a:p>
        </p:txBody>
      </p:sp>
      <p:sp>
        <p:nvSpPr>
          <p:cNvPr id="9" name="Slide Number Placeholder 8"/>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3699701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839535-372B-437B-B807-E780DE18C19D}" type="datetime1">
              <a:rPr lang="en-US" smtClean="0"/>
              <a:t>1/20/15</a:t>
            </a:fld>
            <a:endParaRPr lang="en-US"/>
          </a:p>
        </p:txBody>
      </p:sp>
      <p:sp>
        <p:nvSpPr>
          <p:cNvPr id="4" name="Footer Placeholder 3"/>
          <p:cNvSpPr>
            <a:spLocks noGrp="1"/>
          </p:cNvSpPr>
          <p:nvPr>
            <p:ph type="ftr" sz="quarter" idx="11"/>
          </p:nvPr>
        </p:nvSpPr>
        <p:spPr/>
        <p:txBody>
          <a:bodyPr/>
          <a:lstStyle/>
          <a:p>
            <a:r>
              <a:rPr lang="en-US" smtClean="0"/>
              <a:t>DRAFT – Must be UPDATED - DO NOT DISTRIBUTE</a:t>
            </a:r>
            <a:endParaRPr lang="en-US"/>
          </a:p>
        </p:txBody>
      </p:sp>
      <p:sp>
        <p:nvSpPr>
          <p:cNvPr id="5" name="Slide Number Placeholder 4"/>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1024310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4506F-AAA9-4F33-AB32-21E5BF2D04C7}" type="datetime1">
              <a:rPr lang="en-US" smtClean="0"/>
              <a:t>1/20/15</a:t>
            </a:fld>
            <a:endParaRPr lang="en-US"/>
          </a:p>
        </p:txBody>
      </p:sp>
      <p:sp>
        <p:nvSpPr>
          <p:cNvPr id="3" name="Footer Placeholder 2"/>
          <p:cNvSpPr>
            <a:spLocks noGrp="1"/>
          </p:cNvSpPr>
          <p:nvPr>
            <p:ph type="ftr" sz="quarter" idx="11"/>
          </p:nvPr>
        </p:nvSpPr>
        <p:spPr/>
        <p:txBody>
          <a:bodyPr/>
          <a:lstStyle/>
          <a:p>
            <a:r>
              <a:rPr lang="en-US" smtClean="0"/>
              <a:t>DRAFT – Must be UPDATED - DO NOT DISTRIBUTE</a:t>
            </a:r>
            <a:endParaRPr lang="en-US"/>
          </a:p>
        </p:txBody>
      </p:sp>
      <p:sp>
        <p:nvSpPr>
          <p:cNvPr id="4" name="Slide Number Placeholder 3"/>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1166671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EDBD5-1244-4FDE-BF3C-9920FD21985F}" type="datetime1">
              <a:rPr lang="en-US" smtClean="0"/>
              <a:t>1/20/15</a:t>
            </a:fld>
            <a:endParaRPr lang="en-US"/>
          </a:p>
        </p:txBody>
      </p:sp>
      <p:sp>
        <p:nvSpPr>
          <p:cNvPr id="6" name="Footer Placeholder 5"/>
          <p:cNvSpPr>
            <a:spLocks noGrp="1"/>
          </p:cNvSpPr>
          <p:nvPr>
            <p:ph type="ftr" sz="quarter" idx="11"/>
          </p:nvPr>
        </p:nvSpPr>
        <p:spPr/>
        <p:txBody>
          <a:bodyPr/>
          <a:lstStyle/>
          <a:p>
            <a:r>
              <a:rPr lang="en-US" smtClean="0"/>
              <a:t>DRAFT – Must be UPDATED - DO NOT DISTRIBUTE</a:t>
            </a:r>
            <a:endParaRPr lang="en-US"/>
          </a:p>
        </p:txBody>
      </p:sp>
      <p:sp>
        <p:nvSpPr>
          <p:cNvPr id="7" name="Slide Number Placeholder 6"/>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172531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DCC4EA-C270-4004-BDEE-6DCB55301D5C}" type="datetime1">
              <a:rPr lang="en-US" smtClean="0"/>
              <a:t>1/20/15</a:t>
            </a:fld>
            <a:endParaRPr lang="en-US"/>
          </a:p>
        </p:txBody>
      </p:sp>
      <p:sp>
        <p:nvSpPr>
          <p:cNvPr id="6" name="Footer Placeholder 5"/>
          <p:cNvSpPr>
            <a:spLocks noGrp="1"/>
          </p:cNvSpPr>
          <p:nvPr>
            <p:ph type="ftr" sz="quarter" idx="11"/>
          </p:nvPr>
        </p:nvSpPr>
        <p:spPr/>
        <p:txBody>
          <a:bodyPr/>
          <a:lstStyle/>
          <a:p>
            <a:r>
              <a:rPr lang="en-US" smtClean="0"/>
              <a:t>DRAFT – Must be UPDATED - DO NOT DISTRIBUTE</a:t>
            </a:r>
            <a:endParaRPr lang="en-US"/>
          </a:p>
        </p:txBody>
      </p:sp>
      <p:sp>
        <p:nvSpPr>
          <p:cNvPr id="7" name="Slide Number Placeholder 6"/>
          <p:cNvSpPr>
            <a:spLocks noGrp="1"/>
          </p:cNvSpPr>
          <p:nvPr>
            <p:ph type="sldNum" sz="quarter" idx="12"/>
          </p:nvPr>
        </p:nvSpPr>
        <p:spPr/>
        <p:txBody>
          <a:bodyPr/>
          <a:lstStyle/>
          <a:p>
            <a:fld id="{DBE0628C-139D-4B0E-AC58-8E96C1340F7A}" type="slidenum">
              <a:rPr lang="en-US" smtClean="0"/>
              <a:t>‹#›</a:t>
            </a:fld>
            <a:endParaRPr lang="en-US"/>
          </a:p>
        </p:txBody>
      </p:sp>
    </p:spTree>
    <p:extLst>
      <p:ext uri="{BB962C8B-B14F-4D97-AF65-F5344CB8AC3E}">
        <p14:creationId xmlns:p14="http://schemas.microsoft.com/office/powerpoint/2010/main" val="33436180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D28BD-9EED-4355-BE07-D0B900FF55C1}" type="datetime1">
              <a:rPr lang="en-US" smtClean="0"/>
              <a:t>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DRAFT – Must be UPDATED - DO NOT DISTRIBUTE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0628C-139D-4B0E-AC58-8E96C1340F7A}" type="slidenum">
              <a:rPr lang="en-US" smtClean="0"/>
              <a:t>‹#›</a:t>
            </a:fld>
            <a:endParaRPr lang="en-US"/>
          </a:p>
        </p:txBody>
      </p:sp>
    </p:spTree>
    <p:extLst>
      <p:ext uri="{BB962C8B-B14F-4D97-AF65-F5344CB8AC3E}">
        <p14:creationId xmlns:p14="http://schemas.microsoft.com/office/powerpoint/2010/main" val="129903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eaLnBrk="0" fontAlgn="base" hangingPunct="0">
              <a:spcBef>
                <a:spcPct val="0"/>
              </a:spcBef>
              <a:spcAft>
                <a:spcPct val="0"/>
              </a:spcAft>
              <a:defRPr/>
            </a:pPr>
            <a:fld id="{9D1F1CF2-DA2A-4376-B104-D1A540BE1959}" type="datetimeFigureOut">
              <a:rPr lang="en-US">
                <a:solidFill>
                  <a:prstClr val="black">
                    <a:tint val="75000"/>
                  </a:prstClr>
                </a:solidFill>
                <a:latin typeface="Arial" charset="0"/>
              </a:rPr>
              <a:pPr eaLnBrk="0" fontAlgn="base" hangingPunct="0">
                <a:spcBef>
                  <a:spcPct val="0"/>
                </a:spcBef>
                <a:spcAft>
                  <a:spcPct val="0"/>
                </a:spcAft>
                <a:defRPr/>
              </a:pPr>
              <a:t>1/20/15</a:t>
            </a:fld>
            <a:endParaRPr lang="en-US">
              <a:solidFill>
                <a:prstClr val="black">
                  <a:tint val="75000"/>
                </a:prstClr>
              </a:solidFill>
              <a:latin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eaLnBrk="0" fontAlgn="base" hangingPunct="0">
              <a:spcBef>
                <a:spcPct val="0"/>
              </a:spcBef>
              <a:spcAft>
                <a:spcPct val="0"/>
              </a:spcAft>
              <a:defRPr/>
            </a:pPr>
            <a:fld id="{5460DDF8-9E38-4E5D-99F6-9DACE49C9748}" type="slidenum">
              <a:rPr lang="en-US">
                <a:solidFill>
                  <a:prstClr val="black">
                    <a:tint val="75000"/>
                  </a:prstClr>
                </a:solidFill>
                <a:latin typeface="Arial" charset="0"/>
              </a:rPr>
              <a:pPr eaLnBrk="0" fontAlgn="base" hangingPunct="0">
                <a:spcBef>
                  <a:spcPct val="0"/>
                </a:spcBef>
                <a:spcAft>
                  <a:spcPct val="0"/>
                </a:spcAft>
                <a:defRPr/>
              </a:pPr>
              <a:t>‹#›</a:t>
            </a:fld>
            <a:endParaRPr lang="en-US">
              <a:solidFill>
                <a:prstClr val="black">
                  <a:tint val="75000"/>
                </a:prstClr>
              </a:solidFill>
              <a:latin typeface="Arial" charset="0"/>
            </a:endParaRPr>
          </a:p>
        </p:txBody>
      </p:sp>
    </p:spTree>
    <p:extLst>
      <p:ext uri="{BB962C8B-B14F-4D97-AF65-F5344CB8AC3E}">
        <p14:creationId xmlns:p14="http://schemas.microsoft.com/office/powerpoint/2010/main" val="3663860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file:///\\odhsrv01\home2$\SchaffeW\My%20Documents\First%20Time%20-%20FY1962_2012%20_%203revised%20_%20RFM_CS_LLS_06FEB2013%20(2)%20approved%20rmw_unlocked.xlsx!First%20Time%20Chart2" TargetMode="External"/><Relationship Id="rId5" Type="http://schemas.openxmlformats.org/officeDocument/2006/relationships/image" Target="../media/image1.emf"/><Relationship Id="rId6" Type="http://schemas.openxmlformats.org/officeDocument/2006/relationships/hyperlink" Target="http://report.nih.gov/NIHDatabook/Charts/Default.aspx?showm=Y&amp;chartId=273&amp;catId=22" TargetMode="External"/><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BE0628C-139D-4B0E-AC58-8E96C1340F7A}" type="slidenum">
              <a:rPr lang="en-US" smtClean="0"/>
              <a:t>1</a:t>
            </a:fld>
            <a:endParaRPr lang="en-US"/>
          </a:p>
        </p:txBody>
      </p:sp>
      <p:graphicFrame>
        <p:nvGraphicFramePr>
          <p:cNvPr id="4" name="Chart 3"/>
          <p:cNvGraphicFramePr>
            <a:graphicFrameLocks noGrp="1"/>
          </p:cNvGraphicFramePr>
          <p:nvPr>
            <p:extLst>
              <p:ext uri="{D42A27DB-BD31-4B8C-83A1-F6EECF244321}">
                <p14:modId xmlns:p14="http://schemas.microsoft.com/office/powerpoint/2010/main" val="3189385197"/>
              </p:ext>
            </p:extLst>
          </p:nvPr>
        </p:nvGraphicFramePr>
        <p:xfrm>
          <a:off x="240151" y="287776"/>
          <a:ext cx="8663697" cy="62824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45100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p:spPr>
        <p:txBody>
          <a:bodyPr/>
          <a:lstStyle/>
          <a:p>
            <a:r>
              <a:rPr lang="en-US" sz="2800" dirty="0" smtClean="0"/>
              <a:t>History: Policy &amp; Rate of Entry of New Investigators </a:t>
            </a:r>
            <a:endParaRPr lang="en-US" sz="2800" dirty="0"/>
          </a:p>
        </p:txBody>
      </p:sp>
      <p:sp>
        <p:nvSpPr>
          <p:cNvPr id="5" name="Content Placeholder 4"/>
          <p:cNvSpPr>
            <a:spLocks noGrp="1"/>
          </p:cNvSpPr>
          <p:nvPr>
            <p:ph idx="1"/>
          </p:nvPr>
        </p:nvSpPr>
        <p:spPr/>
        <p:txBody>
          <a:bodyPr/>
          <a:lstStyle/>
          <a:p>
            <a:endParaRPr lang="en-US"/>
          </a:p>
        </p:txBody>
      </p:sp>
      <p:sp>
        <p:nvSpPr>
          <p:cNvPr id="2" name="Slide Number Placeholder 1"/>
          <p:cNvSpPr>
            <a:spLocks noGrp="1"/>
          </p:cNvSpPr>
          <p:nvPr>
            <p:ph type="sldNum" sz="quarter" idx="12"/>
          </p:nvPr>
        </p:nvSpPr>
        <p:spPr/>
        <p:txBody>
          <a:bodyPr/>
          <a:lstStyle/>
          <a:p>
            <a:fld id="{DBE0628C-139D-4B0E-AC58-8E96C1340F7A}" type="slidenum">
              <a:rPr lang="en-US" smtClean="0"/>
              <a:t>2</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3965362017"/>
              </p:ext>
            </p:extLst>
          </p:nvPr>
        </p:nvGraphicFramePr>
        <p:xfrm>
          <a:off x="190500" y="876300"/>
          <a:ext cx="8763000" cy="5745163"/>
        </p:xfrm>
        <a:graphic>
          <a:graphicData uri="http://schemas.openxmlformats.org/presentationml/2006/ole">
            <mc:AlternateContent xmlns:mc="http://schemas.openxmlformats.org/markup-compatibility/2006">
              <mc:Choice xmlns:v="urn:schemas-microsoft-com:vml" Requires="v">
                <p:oleObj spid="_x0000_s36884" name="Worksheet" r:id="rId4" imgW="8763113" imgH="6391170" progId="Excel.Sheet.12">
                  <p:link updateAutomatic="1"/>
                </p:oleObj>
              </mc:Choice>
              <mc:Fallback>
                <p:oleObj name="Worksheet" r:id="rId4" imgW="8763113" imgH="6391170" progId="Excel.Sheet.12">
                  <p:link updateAutomatic="1"/>
                  <p:pic>
                    <p:nvPicPr>
                      <p:cNvPr id="0" name=""/>
                      <p:cNvPicPr/>
                      <p:nvPr/>
                    </p:nvPicPr>
                    <p:blipFill>
                      <a:blip r:embed="rId5"/>
                      <a:stretch>
                        <a:fillRect/>
                      </a:stretch>
                    </p:blipFill>
                    <p:spPr>
                      <a:xfrm>
                        <a:off x="190500" y="876300"/>
                        <a:ext cx="8763000" cy="5745163"/>
                      </a:xfrm>
                      <a:prstGeom prst="rect">
                        <a:avLst/>
                      </a:prstGeom>
                    </p:spPr>
                  </p:pic>
                </p:oleObj>
              </mc:Fallback>
            </mc:AlternateContent>
          </a:graphicData>
        </a:graphic>
      </p:graphicFrame>
      <p:sp>
        <p:nvSpPr>
          <p:cNvPr id="6" name="TextBox 5"/>
          <p:cNvSpPr txBox="1"/>
          <p:nvPr/>
        </p:nvSpPr>
        <p:spPr>
          <a:xfrm>
            <a:off x="3200400" y="5105400"/>
            <a:ext cx="1371600" cy="276999"/>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1200" dirty="0" smtClean="0"/>
              <a:t>NIRA</a:t>
            </a:r>
            <a:endParaRPr lang="en-US" sz="1200" dirty="0"/>
          </a:p>
        </p:txBody>
      </p:sp>
      <p:sp>
        <p:nvSpPr>
          <p:cNvPr id="7" name="TextBox 6"/>
          <p:cNvSpPr txBox="1"/>
          <p:nvPr/>
        </p:nvSpPr>
        <p:spPr>
          <a:xfrm>
            <a:off x="4648200" y="5105398"/>
            <a:ext cx="1524000" cy="276999"/>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1200" dirty="0" smtClean="0"/>
              <a:t>FIRST</a:t>
            </a:r>
            <a:endParaRPr lang="en-US" sz="1200" dirty="0"/>
          </a:p>
        </p:txBody>
      </p:sp>
      <p:sp>
        <p:nvSpPr>
          <p:cNvPr id="8" name="TextBox 7"/>
          <p:cNvSpPr txBox="1"/>
          <p:nvPr/>
        </p:nvSpPr>
        <p:spPr>
          <a:xfrm>
            <a:off x="6248400" y="5105398"/>
            <a:ext cx="804530" cy="261610"/>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1100" dirty="0" smtClean="0"/>
              <a:t>Check Box</a:t>
            </a:r>
            <a:endParaRPr lang="en-US" sz="1100" dirty="0"/>
          </a:p>
        </p:txBody>
      </p:sp>
      <p:sp>
        <p:nvSpPr>
          <p:cNvPr id="9" name="TextBox 8"/>
          <p:cNvSpPr txBox="1"/>
          <p:nvPr/>
        </p:nvSpPr>
        <p:spPr>
          <a:xfrm>
            <a:off x="7099004" y="5105400"/>
            <a:ext cx="1206796" cy="261610"/>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1100" dirty="0" smtClean="0"/>
              <a:t>System shows NIs</a:t>
            </a:r>
            <a:endParaRPr lang="en-US" sz="1100" dirty="0"/>
          </a:p>
        </p:txBody>
      </p:sp>
      <p:sp>
        <p:nvSpPr>
          <p:cNvPr id="10" name="TextBox 9"/>
          <p:cNvSpPr txBox="1"/>
          <p:nvPr/>
        </p:nvSpPr>
        <p:spPr>
          <a:xfrm>
            <a:off x="7052930" y="4267200"/>
            <a:ext cx="719470" cy="215444"/>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800" b="1" dirty="0" smtClean="0"/>
              <a:t>Num. target</a:t>
            </a:r>
            <a:endParaRPr lang="en-US" sz="800" b="1" dirty="0"/>
          </a:p>
        </p:txBody>
      </p:sp>
      <p:sp>
        <p:nvSpPr>
          <p:cNvPr id="11" name="TextBox 10"/>
          <p:cNvSpPr txBox="1"/>
          <p:nvPr/>
        </p:nvSpPr>
        <p:spPr>
          <a:xfrm>
            <a:off x="7791892" y="4213338"/>
            <a:ext cx="513908" cy="338554"/>
          </a:xfrm>
          <a:prstGeom prst="rect">
            <a:avLst/>
          </a:prstGeom>
          <a:solidFill>
            <a:srgbClr val="FFFFFF"/>
          </a:solidFill>
          <a:effectLst>
            <a:outerShdw blurRad="50800" dist="38100" dir="5400000" algn="t" rotWithShape="0">
              <a:prstClr val="black">
                <a:alpha val="40000"/>
              </a:prstClr>
            </a:outerShdw>
          </a:effectLst>
        </p:spPr>
        <p:txBody>
          <a:bodyPr wrap="square" rtlCol="0">
            <a:spAutoFit/>
          </a:bodyPr>
          <a:lstStyle/>
          <a:p>
            <a:pPr algn="ctr"/>
            <a:r>
              <a:rPr lang="en-US" sz="800" b="1" dirty="0" smtClean="0"/>
              <a:t>Success Rate</a:t>
            </a:r>
            <a:endParaRPr lang="en-US" sz="800" b="1" dirty="0"/>
          </a:p>
        </p:txBody>
      </p:sp>
      <p:sp>
        <p:nvSpPr>
          <p:cNvPr id="14" name="Rectangle 13"/>
          <p:cNvSpPr/>
          <p:nvPr/>
        </p:nvSpPr>
        <p:spPr>
          <a:xfrm>
            <a:off x="1066800" y="6324600"/>
            <a:ext cx="7315200" cy="261610"/>
          </a:xfrm>
          <a:prstGeom prst="rect">
            <a:avLst/>
          </a:prstGeom>
        </p:spPr>
        <p:txBody>
          <a:bodyPr wrap="square">
            <a:spAutoFit/>
          </a:bodyPr>
          <a:lstStyle/>
          <a:p>
            <a:r>
              <a:rPr lang="en-US" sz="1100" dirty="0">
                <a:hlinkClick r:id="rId6"/>
              </a:rPr>
              <a:t>http://</a:t>
            </a:r>
            <a:r>
              <a:rPr lang="en-US" sz="1100" dirty="0" smtClean="0">
                <a:hlinkClick r:id="rId6"/>
              </a:rPr>
              <a:t>report.nih.gov/NIHDatabook/Charts/Default.aspx?showm=Y&amp;chartId=273&amp;catId=22</a:t>
            </a:r>
            <a:r>
              <a:rPr lang="en-US" sz="1100" dirty="0" smtClean="0"/>
              <a:t> </a:t>
            </a:r>
            <a:endParaRPr lang="en-US" sz="1100" dirty="0"/>
          </a:p>
        </p:txBody>
      </p:sp>
    </p:spTree>
    <p:extLst>
      <p:ext uri="{BB962C8B-B14F-4D97-AF65-F5344CB8AC3E}">
        <p14:creationId xmlns:p14="http://schemas.microsoft.com/office/powerpoint/2010/main" val="276388764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8484</TotalTime>
  <Words>174</Words>
  <Application>Microsoft Macintosh PowerPoint</Application>
  <PresentationFormat>On-screen Show (4:3)</PresentationFormat>
  <Paragraphs>17</Paragraphs>
  <Slides>2</Slides>
  <Notes>2</Notes>
  <HiddenSlides>0</HiddenSlides>
  <MMClips>0</MMClips>
  <ScaleCrop>false</ScaleCrop>
  <HeadingPairs>
    <vt:vector size="6" baseType="variant">
      <vt:variant>
        <vt:lpstr>Theme</vt:lpstr>
      </vt:variant>
      <vt:variant>
        <vt:i4>2</vt:i4>
      </vt:variant>
      <vt:variant>
        <vt:lpstr>Links</vt:lpstr>
      </vt:variant>
      <vt:variant>
        <vt:i4>1</vt:i4>
      </vt:variant>
      <vt:variant>
        <vt:lpstr>Slide Titles</vt:lpstr>
      </vt:variant>
      <vt:variant>
        <vt:i4>2</vt:i4>
      </vt:variant>
    </vt:vector>
  </HeadingPairs>
  <TitlesOfParts>
    <vt:vector size="5" baseType="lpstr">
      <vt:lpstr>Office Theme</vt:lpstr>
      <vt:lpstr>1_Custom Design</vt:lpstr>
      <vt:lpstr>\\odhsrv01\home2$\SchaffeW\My Documents\First Time - FY1962_2012 _ 3revised _ RFM_CS_LLS_06FEB2013 (2) approved rmw_unlocked.xlsx!First Time Chart2</vt:lpstr>
      <vt:lpstr>PowerPoint Presentation</vt:lpstr>
      <vt:lpstr>History: Policy &amp; Rate of Entry of New Investigators </vt:lpstr>
    </vt:vector>
  </TitlesOfParts>
  <Company>NIH\OD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New Investigator Analysis</dc:title>
  <dc:creator>schaffew</dc:creator>
  <cp:lastModifiedBy>Brian Haugen</cp:lastModifiedBy>
  <cp:revision>61</cp:revision>
  <cp:lastPrinted>2013-02-15T15:06:03Z</cp:lastPrinted>
  <dcterms:created xsi:type="dcterms:W3CDTF">2012-09-24T13:34:42Z</dcterms:created>
  <dcterms:modified xsi:type="dcterms:W3CDTF">2015-01-20T15:50:37Z</dcterms:modified>
</cp:coreProperties>
</file>